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8" r:id="rId3"/>
    <p:sldId id="261" r:id="rId4"/>
    <p:sldId id="260" r:id="rId5"/>
    <p:sldId id="269" r:id="rId6"/>
    <p:sldId id="257" r:id="rId7"/>
    <p:sldId id="266" r:id="rId8"/>
    <p:sldId id="267" r:id="rId9"/>
    <p:sldId id="265" r:id="rId10"/>
    <p:sldId id="262" r:id="rId11"/>
    <p:sldId id="27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4046E-94CD-435D-9FF2-494F4B978CB6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8C875-A661-4C84-9899-4739517CA2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66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4046E-94CD-435D-9FF2-494F4B978CB6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8C875-A661-4C84-9899-4739517CA2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276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4046E-94CD-435D-9FF2-494F4B978CB6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8C875-A661-4C84-9899-4739517CA2A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5575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4046E-94CD-435D-9FF2-494F4B978CB6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8C875-A661-4C84-9899-4739517CA2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885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4046E-94CD-435D-9FF2-494F4B978CB6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8C875-A661-4C84-9899-4739517CA2A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8318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4046E-94CD-435D-9FF2-494F4B978CB6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8C875-A661-4C84-9899-4739517CA2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6008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4046E-94CD-435D-9FF2-494F4B978CB6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8C875-A661-4C84-9899-4739517CA2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9512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4046E-94CD-435D-9FF2-494F4B978CB6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8C875-A661-4C84-9899-4739517CA2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302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4046E-94CD-435D-9FF2-494F4B978CB6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8C875-A661-4C84-9899-4739517CA2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255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4046E-94CD-435D-9FF2-494F4B978CB6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8C875-A661-4C84-9899-4739517CA2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71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4046E-94CD-435D-9FF2-494F4B978CB6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8C875-A661-4C84-9899-4739517CA2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990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4046E-94CD-435D-9FF2-494F4B978CB6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8C875-A661-4C84-9899-4739517CA2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022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4046E-94CD-435D-9FF2-494F4B978CB6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8C875-A661-4C84-9899-4739517CA2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848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4046E-94CD-435D-9FF2-494F4B978CB6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8C875-A661-4C84-9899-4739517CA2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343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4046E-94CD-435D-9FF2-494F4B978CB6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8C875-A661-4C84-9899-4739517CA2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666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4046E-94CD-435D-9FF2-494F4B978CB6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8C875-A661-4C84-9899-4739517CA2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524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4046E-94CD-435D-9FF2-494F4B978CB6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D88C875-A661-4C84-9899-4739517CA2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089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m-minjung99/INHASECURITY/blob/main/02_fullbody_training.py" TargetMode="External"/><Relationship Id="rId7" Type="http://schemas.openxmlformats.org/officeDocument/2006/relationships/hyperlink" Target="https://github.com/Kim-minjung99/INHASECURITY/blob/main/CameraCapture.py" TargetMode="External"/><Relationship Id="rId2" Type="http://schemas.openxmlformats.org/officeDocument/2006/relationships/hyperlink" Target="https://github.com/Kim-minjung99/INHASECURITY/blob/main/01_fullbody_dataset.p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Kim-minjung99/INHASECURITY/blob/main/login2.py" TargetMode="External"/><Relationship Id="rId5" Type="http://schemas.openxmlformats.org/officeDocument/2006/relationships/hyperlink" Target="https://github.com/Kim-minjung99/INHASECURITY/blob/main/basics.py" TargetMode="External"/><Relationship Id="rId4" Type="http://schemas.openxmlformats.org/officeDocument/2006/relationships/hyperlink" Target="https://github.com/Kim-minjung99/INHASECURITY/blob/main/03_fullbody_recognition.p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ieeexplore.ieee.org/document/812450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56588A-9F57-4BE0-B1F6-97B1D32009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인하방범대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FF59A74-640E-427D-BBAB-3B4180B5C1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201845003 </a:t>
            </a:r>
            <a:r>
              <a:rPr lang="ko-KR" altLang="en-US" dirty="0"/>
              <a:t>김민정</a:t>
            </a:r>
          </a:p>
        </p:txBody>
      </p:sp>
    </p:spTree>
    <p:extLst>
      <p:ext uri="{BB962C8B-B14F-4D97-AF65-F5344CB8AC3E}">
        <p14:creationId xmlns:p14="http://schemas.microsoft.com/office/powerpoint/2010/main" val="606829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25C7A3-4C80-4F04-8924-DD563BF49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latin typeface="Agency FB" panose="020B0503020202020204" pitchFamily="34" charset="0"/>
              </a:rPr>
              <a:t>Inha_Security</a:t>
            </a:r>
            <a:br>
              <a:rPr lang="en-US" altLang="ko-KR" dirty="0"/>
            </a:br>
            <a:r>
              <a:rPr lang="en-US" altLang="ko-KR" dirty="0"/>
              <a:t>: </a:t>
            </a:r>
            <a:r>
              <a:rPr lang="ko-KR" altLang="en-US" dirty="0"/>
              <a:t>미해결 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EBB3B7-47C1-443F-80A8-CCE41314D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Face</a:t>
            </a:r>
            <a:r>
              <a:rPr lang="ko-KR" altLang="en-US" dirty="0"/>
              <a:t>인식</a:t>
            </a:r>
            <a:r>
              <a:rPr lang="en-US" altLang="ko-KR" dirty="0"/>
              <a:t>, Body </a:t>
            </a:r>
            <a:r>
              <a:rPr lang="ko-KR" altLang="en-US" dirty="0"/>
              <a:t>인식 시 동시에 인식하여 당사자가 아닌 제 </a:t>
            </a:r>
            <a:r>
              <a:rPr lang="en-US" altLang="ko-KR" dirty="0"/>
              <a:t>3</a:t>
            </a:r>
            <a:r>
              <a:rPr lang="ko-KR" altLang="en-US" dirty="0"/>
              <a:t>자 모자이크 처리가 가능하지만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Face</a:t>
            </a:r>
            <a:r>
              <a:rPr lang="ko-KR" altLang="en-US" dirty="0"/>
              <a:t>를 독단으로 인식하는 것과 달리 </a:t>
            </a:r>
            <a:r>
              <a:rPr lang="en-US" altLang="ko-KR" dirty="0"/>
              <a:t>Body</a:t>
            </a:r>
            <a:r>
              <a:rPr lang="ko-KR" altLang="en-US" dirty="0"/>
              <a:t>를 인식할 수 있는 거리상 </a:t>
            </a:r>
            <a:r>
              <a:rPr lang="en-US" altLang="ko-KR" dirty="0"/>
              <a:t>Face</a:t>
            </a:r>
            <a:r>
              <a:rPr lang="ko-KR" altLang="en-US" dirty="0"/>
              <a:t>를 인식하려고 하면 인식이 잘 되지 않는 경우가 다반사이다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얼굴 인식을 하지 못한 경우</a:t>
            </a:r>
            <a:r>
              <a:rPr lang="en-US" altLang="ko-KR" dirty="0"/>
              <a:t>, </a:t>
            </a:r>
            <a:r>
              <a:rPr lang="ko-KR" altLang="en-US" dirty="0"/>
              <a:t>또는 얼굴 인식을 했지만 </a:t>
            </a:r>
            <a:r>
              <a:rPr lang="en-US" altLang="ko-KR" dirty="0"/>
              <a:t>body</a:t>
            </a:r>
            <a:r>
              <a:rPr lang="ko-KR" altLang="en-US" dirty="0"/>
              <a:t>를 감지하지 못한 경우 등 화면을 가리는 </a:t>
            </a:r>
            <a:r>
              <a:rPr lang="en-US" altLang="ko-KR" dirty="0"/>
              <a:t>Black</a:t>
            </a:r>
            <a:r>
              <a:rPr lang="ko-KR" altLang="en-US" dirty="0"/>
              <a:t>처리가 필요한 경우가 있지만 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카메라 객체로부터 이미지 프레임을 불러올 때 조건에 따라 이미지 프레임을 </a:t>
            </a:r>
            <a:r>
              <a:rPr lang="en-US" altLang="ko-KR" dirty="0"/>
              <a:t>resize</a:t>
            </a:r>
            <a:r>
              <a:rPr lang="ko-KR" altLang="en-US" dirty="0"/>
              <a:t>하여 </a:t>
            </a:r>
            <a:r>
              <a:rPr lang="en-US" altLang="ko-KR" dirty="0"/>
              <a:t>Black</a:t>
            </a:r>
            <a:r>
              <a:rPr lang="ko-KR" altLang="en-US" dirty="0"/>
              <a:t>처리하는 이미지로 바꾸어 주려고 하였으나 이후 본래의 이미지 프레임으로 돌아오는데 문제가 발생하였다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8273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25C7A3-4C80-4F04-8924-DD563BF49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latin typeface="Agency FB" panose="020B0503020202020204" pitchFamily="34" charset="0"/>
              </a:rPr>
              <a:t>Inha_Security</a:t>
            </a:r>
            <a:br>
              <a:rPr lang="en-US" altLang="ko-KR" dirty="0"/>
            </a:br>
            <a:r>
              <a:rPr lang="en-US" altLang="ko-KR" dirty="0"/>
              <a:t>: </a:t>
            </a:r>
            <a:r>
              <a:rPr lang="ko-KR" altLang="en-US" dirty="0"/>
              <a:t>미해결 사항</a:t>
            </a:r>
          </a:p>
        </p:txBody>
      </p:sp>
      <p:pic>
        <p:nvPicPr>
          <p:cNvPr id="4" name="라즈베리파이 블랙처리화면">
            <a:hlinkClick r:id="" action="ppaction://media"/>
            <a:extLst>
              <a:ext uri="{FF2B5EF4-FFF2-40B4-BE49-F238E27FC236}">
                <a16:creationId xmlns:a16="http://schemas.microsoft.com/office/drawing/2014/main" id="{1B0CDFDB-9C06-4A33-BA27-8FD1139EC5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6245" y="2180657"/>
            <a:ext cx="6900862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5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53C864-030F-44FC-9CF1-B2ED2F04C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latin typeface="Agency FB" panose="020B0503020202020204" pitchFamily="34" charset="0"/>
              </a:rPr>
              <a:t>Inha_Security</a:t>
            </a:r>
            <a:br>
              <a:rPr lang="en-US" altLang="ko-KR" dirty="0">
                <a:latin typeface="Agency FB" panose="020B0503020202020204" pitchFamily="34" charset="0"/>
              </a:rPr>
            </a:br>
            <a:r>
              <a:rPr lang="en-US" altLang="ko-KR" dirty="0">
                <a:latin typeface="Agency FB" panose="020B0503020202020204" pitchFamily="34" charset="0"/>
              </a:rPr>
              <a:t>:Source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239A9A-A214-4B53-B94F-7CC83A5CE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01_fullbody_dataset.py : </a:t>
            </a:r>
            <a:r>
              <a:rPr lang="en-US" altLang="ko-KR" dirty="0">
                <a:hlinkClick r:id="rId2"/>
              </a:rPr>
              <a:t>https://github.com/Kim-minjung99/INHASECURITY/blob/main/01_fullbody_dataset.py</a:t>
            </a:r>
            <a:endParaRPr lang="en-US" altLang="ko-KR" dirty="0"/>
          </a:p>
          <a:p>
            <a:r>
              <a:rPr lang="en-US" altLang="ko-KR" dirty="0"/>
              <a:t>02_fullbody_training.py : </a:t>
            </a:r>
            <a:r>
              <a:rPr lang="en-US" altLang="ko-KR" dirty="0">
                <a:hlinkClick r:id="rId3"/>
              </a:rPr>
              <a:t>https://github.com/Kim-minjung99/INHASECURITY/blob/main/02_fullbody_training.py</a:t>
            </a:r>
            <a:endParaRPr lang="en-US" altLang="ko-KR" dirty="0"/>
          </a:p>
          <a:p>
            <a:r>
              <a:rPr lang="en-US" altLang="ko-KR" dirty="0"/>
              <a:t>03_fullbody_recognition.py : </a:t>
            </a:r>
            <a:r>
              <a:rPr lang="en-US" altLang="ko-KR" dirty="0">
                <a:hlinkClick r:id="rId4"/>
              </a:rPr>
              <a:t>https://github.com/Kim-minjung99/INHASECURITY/blob/main/03_fullbody_recognition.py</a:t>
            </a:r>
            <a:endParaRPr lang="en-US" altLang="ko-KR" dirty="0"/>
          </a:p>
          <a:p>
            <a:r>
              <a:rPr lang="en-US" altLang="ko-KR" dirty="0"/>
              <a:t>basics.py(</a:t>
            </a:r>
            <a:r>
              <a:rPr lang="en-US" altLang="ko-KR" dirty="0" err="1"/>
              <a:t>UI_main</a:t>
            </a:r>
            <a:r>
              <a:rPr lang="ko-KR" altLang="en-US" dirty="0"/>
              <a:t>화면</a:t>
            </a:r>
            <a:r>
              <a:rPr lang="en-US" altLang="ko-KR" dirty="0"/>
              <a:t>) : </a:t>
            </a:r>
            <a:r>
              <a:rPr lang="en-US" altLang="ko-KR" dirty="0">
                <a:hlinkClick r:id="rId5"/>
              </a:rPr>
              <a:t>https://github.com/Kim-minjung99/INHASECURITY/blob/main/basics.py</a:t>
            </a:r>
            <a:endParaRPr lang="en-US" altLang="ko-KR" dirty="0"/>
          </a:p>
          <a:p>
            <a:r>
              <a:rPr lang="en-US" altLang="ko-KR" dirty="0"/>
              <a:t>login2.py(Login</a:t>
            </a:r>
            <a:r>
              <a:rPr lang="ko-KR" altLang="en-US" dirty="0"/>
              <a:t>화면</a:t>
            </a:r>
            <a:r>
              <a:rPr lang="en-US" altLang="ko-KR" dirty="0"/>
              <a:t>) : </a:t>
            </a:r>
            <a:r>
              <a:rPr lang="en-US" altLang="ko-KR" dirty="0">
                <a:hlinkClick r:id="rId6"/>
              </a:rPr>
              <a:t>https://github.com/Kim-minjung99/INHASECURITY/blob/main/login2.py</a:t>
            </a:r>
            <a:endParaRPr lang="en-US" altLang="ko-KR" dirty="0"/>
          </a:p>
          <a:p>
            <a:r>
              <a:rPr lang="en-US" altLang="ko-KR" dirty="0"/>
              <a:t>CameraCapture.py : </a:t>
            </a:r>
            <a:r>
              <a:rPr lang="en-US" altLang="ko-KR" dirty="0">
                <a:hlinkClick r:id="rId7"/>
              </a:rPr>
              <a:t>https://github.com/Kim-minjung99/INHASECURITY/blob/main/CameraCapture.py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3867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25C7A3-4C80-4F04-8924-DD563BF49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latin typeface="Agency FB" panose="020B0503020202020204" pitchFamily="34" charset="0"/>
              </a:rPr>
              <a:t>Inha_Security</a:t>
            </a:r>
            <a:br>
              <a:rPr lang="en-US" altLang="ko-KR" dirty="0">
                <a:latin typeface="Agency FB" panose="020B0503020202020204" pitchFamily="34" charset="0"/>
              </a:rPr>
            </a:br>
            <a:r>
              <a:rPr lang="en-US" altLang="ko-KR" dirty="0">
                <a:latin typeface="Agency FB" panose="020B0503020202020204" pitchFamily="34" charset="0"/>
              </a:rPr>
              <a:t>: </a:t>
            </a:r>
            <a:r>
              <a:rPr lang="en-US" altLang="ko-KR" dirty="0" err="1">
                <a:latin typeface="Agency FB" panose="020B0503020202020204" pitchFamily="34" charset="0"/>
              </a:rPr>
              <a:t>StoryTelling</a:t>
            </a:r>
            <a:endParaRPr lang="ko-KR" altLang="en-US" dirty="0">
              <a:latin typeface="Agency FB" panose="020B0503020202020204" pitchFamily="34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EBB3B7-47C1-443F-80A8-CCE41314D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10189588" cy="4927600"/>
          </a:xfrm>
        </p:spPr>
        <p:txBody>
          <a:bodyPr>
            <a:normAutofit/>
          </a:bodyPr>
          <a:lstStyle/>
          <a:p>
            <a:r>
              <a:rPr lang="ko-KR" altLang="en-US" dirty="0"/>
              <a:t>요즘 현대사회에서는 많은 범죄들이 일어나면서 범죄의 결정적인 증거로 </a:t>
            </a:r>
            <a:r>
              <a:rPr lang="en-US" altLang="ko-KR" dirty="0"/>
              <a:t>CCTV</a:t>
            </a:r>
            <a:r>
              <a:rPr lang="ko-KR" altLang="en-US" dirty="0"/>
              <a:t>영상을 활용하고 있다</a:t>
            </a:r>
            <a:r>
              <a:rPr lang="en-US" altLang="ko-KR" dirty="0"/>
              <a:t>. </a:t>
            </a:r>
            <a:r>
              <a:rPr lang="ko-KR" altLang="en-US" dirty="0"/>
              <a:t>실제로 </a:t>
            </a:r>
            <a:r>
              <a:rPr lang="en-US" altLang="ko-KR" dirty="0"/>
              <a:t>'CCTV </a:t>
            </a:r>
            <a:r>
              <a:rPr lang="ko-KR" altLang="en-US" dirty="0"/>
              <a:t>활용 실시간 범인 검거 현황</a:t>
            </a:r>
            <a:r>
              <a:rPr lang="en-US" altLang="ko-KR" dirty="0"/>
              <a:t>' </a:t>
            </a:r>
            <a:r>
              <a:rPr lang="ko-KR" altLang="en-US" dirty="0"/>
              <a:t>자료에 따르면 </a:t>
            </a:r>
            <a:r>
              <a:rPr lang="en-US" altLang="ko-KR" dirty="0"/>
              <a:t>2014</a:t>
            </a:r>
            <a:r>
              <a:rPr lang="ko-KR" altLang="en-US" dirty="0"/>
              <a:t>년 이후 </a:t>
            </a:r>
            <a:r>
              <a:rPr lang="en-US" altLang="ko-KR" dirty="0"/>
              <a:t>CCTV</a:t>
            </a:r>
            <a:r>
              <a:rPr lang="ko-KR" altLang="en-US" dirty="0"/>
              <a:t>를 활용한 실시간 범인 검거 건수는 총 </a:t>
            </a:r>
            <a:r>
              <a:rPr lang="en-US" altLang="ko-KR" dirty="0"/>
              <a:t>10</a:t>
            </a:r>
            <a:r>
              <a:rPr lang="ko-KR" altLang="en-US" dirty="0"/>
              <a:t>만</a:t>
            </a:r>
            <a:r>
              <a:rPr lang="en-US" altLang="ko-KR" dirty="0"/>
              <a:t>8</a:t>
            </a:r>
            <a:r>
              <a:rPr lang="ko-KR" altLang="en-US" dirty="0"/>
              <a:t>천</a:t>
            </a:r>
            <a:r>
              <a:rPr lang="en-US" altLang="ko-KR" dirty="0"/>
              <a:t>294</a:t>
            </a:r>
            <a:r>
              <a:rPr lang="ko-KR" altLang="en-US" dirty="0"/>
              <a:t>건으로 집계됐다</a:t>
            </a:r>
            <a:r>
              <a:rPr lang="en-US" altLang="ko-KR" dirty="0"/>
              <a:t>. </a:t>
            </a:r>
            <a:r>
              <a:rPr lang="en-US" altLang="ko-KR" sz="800" dirty="0"/>
              <a:t>https://www.yna.co.kr/view/AKR20190927096600004</a:t>
            </a:r>
          </a:p>
          <a:p>
            <a:r>
              <a:rPr lang="ko-KR" altLang="en-US" dirty="0"/>
              <a:t>범죄단속의 결정적 역할 이지만 </a:t>
            </a:r>
            <a:r>
              <a:rPr lang="en-US" altLang="ko-KR" dirty="0"/>
              <a:t>CCTV </a:t>
            </a:r>
            <a:r>
              <a:rPr lang="ko-KR" altLang="en-US" dirty="0"/>
              <a:t>설치로 인한 인권침해가 발생하지 않도록 법적</a:t>
            </a:r>
            <a:r>
              <a:rPr lang="en-US" altLang="ko-KR" dirty="0"/>
              <a:t>·</a:t>
            </a:r>
            <a:r>
              <a:rPr lang="ko-KR" altLang="en-US" dirty="0"/>
              <a:t>제도적 보완도 면밀히 검토해야 하는데</a:t>
            </a:r>
            <a:r>
              <a:rPr lang="en-US" altLang="ko-KR" dirty="0"/>
              <a:t>, CCTV</a:t>
            </a:r>
            <a:r>
              <a:rPr lang="ko-KR" altLang="en-US" dirty="0"/>
              <a:t>영상 속 사건의 당사자 뿐만 아니라 제</a:t>
            </a:r>
            <a:r>
              <a:rPr lang="en-US" altLang="ko-KR" dirty="0"/>
              <a:t> 3</a:t>
            </a:r>
            <a:r>
              <a:rPr lang="ko-KR" altLang="en-US" dirty="0"/>
              <a:t>자 또한 출현된다면 </a:t>
            </a:r>
            <a:r>
              <a:rPr lang="en-US" altLang="ko-KR" dirty="0"/>
              <a:t>“</a:t>
            </a:r>
            <a:r>
              <a:rPr lang="ko-KR" altLang="en-US" dirty="0"/>
              <a:t>초상권</a:t>
            </a:r>
            <a:r>
              <a:rPr lang="en-US" altLang="ko-KR" dirty="0"/>
              <a:t>”</a:t>
            </a:r>
            <a:r>
              <a:rPr lang="ko-KR" altLang="en-US" dirty="0"/>
              <a:t>의 침해가 야기되어 문제의 소지가 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초상권 침해는 얼굴을 가려도 특정인을 구분해 낼 수 있다면 권리를 침해하는 것이기에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CCTV</a:t>
            </a:r>
            <a:r>
              <a:rPr lang="ko-KR" altLang="en-US" dirty="0"/>
              <a:t>영상 속 사건에 대해 관련이 없는 사람들을 보이지 않게 영상 처리를 해야 한다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그러나 문제는 </a:t>
            </a:r>
            <a:r>
              <a:rPr lang="en-US" altLang="ko-KR" dirty="0"/>
              <a:t>CCTV</a:t>
            </a:r>
            <a:r>
              <a:rPr lang="ko-KR" altLang="en-US" dirty="0"/>
              <a:t>영상 처리 비용이다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한 회사의 경우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 Gothic"/>
              </a:rPr>
              <a:t>CCTV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영상을 모자이크 할 경우 통상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 Gothic"/>
              </a:rPr>
              <a:t>1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시간에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 Gothic"/>
              </a:rPr>
              <a:t>60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만원이며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 Gothic"/>
              </a:rPr>
              <a:t>, 60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일의 영상을 모두 모자이크 처리할 경우 약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 Gothic"/>
              </a:rPr>
              <a:t>2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 Gothic"/>
              </a:rPr>
              <a:t>억 원이 소요된다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 Gothic"/>
              </a:rPr>
              <a:t>. 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Nanum Gothic"/>
              </a:rPr>
              <a:t>https://www.boannews.com/media/view.asp?idx=96831</a:t>
            </a:r>
            <a:endParaRPr lang="en-US" altLang="ko-KR" sz="800" dirty="0"/>
          </a:p>
          <a:p>
            <a:r>
              <a:rPr lang="ko-KR" altLang="en-US" dirty="0"/>
              <a:t>인하방범대 프로젝트를 통하여 특정인의 얼굴을 인식하여 사건의 당사자를 찾아주고 관련 없는 제 </a:t>
            </a:r>
            <a:r>
              <a:rPr lang="en-US" altLang="ko-KR" dirty="0"/>
              <a:t>3</a:t>
            </a:r>
            <a:r>
              <a:rPr lang="ko-KR" altLang="en-US" dirty="0"/>
              <a:t>자는 모자이크를 자동으로 처리해주는 프로젝트를 만들어 </a:t>
            </a:r>
            <a:r>
              <a:rPr lang="en-US" altLang="ko-KR" dirty="0" err="1"/>
              <a:t>cctv</a:t>
            </a:r>
            <a:r>
              <a:rPr lang="ko-KR" altLang="en-US" dirty="0"/>
              <a:t>의 </a:t>
            </a:r>
            <a:r>
              <a:rPr lang="ko-KR" altLang="en-US" dirty="0" err="1"/>
              <a:t>방범용</a:t>
            </a:r>
            <a:r>
              <a:rPr lang="ko-KR" altLang="en-US" dirty="0"/>
              <a:t> 순기능에 보탬이 되고자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27F3F8-F3D0-4425-9135-2ADA4811C3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18" b="16555"/>
          <a:stretch/>
        </p:blipFill>
        <p:spPr bwMode="auto">
          <a:xfrm>
            <a:off x="4370916" y="121920"/>
            <a:ext cx="4653017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249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25C7A3-4C80-4F04-8924-DD563BF49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latin typeface="Agency FB" panose="020B0503020202020204" pitchFamily="34" charset="0"/>
              </a:rPr>
              <a:t>Inha_Security</a:t>
            </a:r>
            <a:br>
              <a:rPr lang="en-US" altLang="ko-KR" dirty="0"/>
            </a:br>
            <a:r>
              <a:rPr lang="en-US" altLang="ko-KR" dirty="0">
                <a:latin typeface="Agency FB" panose="020B0503020202020204" pitchFamily="34" charset="0"/>
              </a:rPr>
              <a:t>: </a:t>
            </a:r>
            <a:r>
              <a:rPr lang="ko-KR" altLang="en-US" dirty="0">
                <a:latin typeface="Agency FB" panose="020B0503020202020204" pitchFamily="34" charset="0"/>
              </a:rPr>
              <a:t>기능설명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A23557-1BA0-4C1B-8012-538983E187AE}"/>
              </a:ext>
            </a:extLst>
          </p:cNvPr>
          <p:cNvSpPr/>
          <p:nvPr/>
        </p:nvSpPr>
        <p:spPr>
          <a:xfrm>
            <a:off x="847023" y="1881456"/>
            <a:ext cx="2834640" cy="928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01_Fullbody_Dataset.py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2C10F31-5187-4660-A1B0-E4B7B13E46E5}"/>
              </a:ext>
            </a:extLst>
          </p:cNvPr>
          <p:cNvSpPr/>
          <p:nvPr/>
        </p:nvSpPr>
        <p:spPr>
          <a:xfrm>
            <a:off x="4620930" y="1881456"/>
            <a:ext cx="2834640" cy="928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02_Fullbody_Training.py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7FF516-1A9C-432C-A9B7-6C76745F9C71}"/>
              </a:ext>
            </a:extLst>
          </p:cNvPr>
          <p:cNvSpPr/>
          <p:nvPr/>
        </p:nvSpPr>
        <p:spPr>
          <a:xfrm>
            <a:off x="8429028" y="1881456"/>
            <a:ext cx="3005785" cy="928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03_fullbody_recognition.py</a:t>
            </a:r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73A747DF-90A2-4DBC-A06A-3E20C61CA3EB}"/>
              </a:ext>
            </a:extLst>
          </p:cNvPr>
          <p:cNvSpPr/>
          <p:nvPr/>
        </p:nvSpPr>
        <p:spPr>
          <a:xfrm>
            <a:off x="3907857" y="2156060"/>
            <a:ext cx="490888" cy="4042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8F87C7F4-77AF-4885-9819-66ADD8C7208C}"/>
              </a:ext>
            </a:extLst>
          </p:cNvPr>
          <p:cNvSpPr/>
          <p:nvPr/>
        </p:nvSpPr>
        <p:spPr>
          <a:xfrm>
            <a:off x="7696855" y="2143350"/>
            <a:ext cx="490888" cy="4042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8EA4FA2-AA3A-42D5-8C53-7FA6E2A26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49" y="2974209"/>
            <a:ext cx="3569546" cy="237475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1C6B2AA-13D6-441D-AAD3-B5E6C50A9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602" y="2974209"/>
            <a:ext cx="3569546" cy="237475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60F6E46-0361-4DC0-874C-5229073C0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4133" y="2974209"/>
            <a:ext cx="3569546" cy="235096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9D44D79-19DD-4AD7-BC19-A42D99888D6C}"/>
              </a:ext>
            </a:extLst>
          </p:cNvPr>
          <p:cNvSpPr/>
          <p:nvPr/>
        </p:nvSpPr>
        <p:spPr>
          <a:xfrm>
            <a:off x="317634" y="4398749"/>
            <a:ext cx="1511166" cy="3272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6D853FA-2433-4E87-8DF1-B1559D68341D}"/>
              </a:ext>
            </a:extLst>
          </p:cNvPr>
          <p:cNvSpPr/>
          <p:nvPr/>
        </p:nvSpPr>
        <p:spPr>
          <a:xfrm>
            <a:off x="317634" y="4726008"/>
            <a:ext cx="3339966" cy="4716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9CCAF9-8363-46F0-A493-0D44A2A67B97}"/>
              </a:ext>
            </a:extLst>
          </p:cNvPr>
          <p:cNvSpPr txBox="1"/>
          <p:nvPr/>
        </p:nvSpPr>
        <p:spPr>
          <a:xfrm>
            <a:off x="0" y="5494751"/>
            <a:ext cx="42530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찾고자 하는 사람의 이름과 변경하고자 하는</a:t>
            </a:r>
            <a:endParaRPr lang="en-US" altLang="ko-KR" sz="1600" dirty="0"/>
          </a:p>
          <a:p>
            <a:r>
              <a:rPr lang="ko-KR" altLang="en-US" sz="1600" dirty="0"/>
              <a:t>영상을 선택하여</a:t>
            </a:r>
            <a:r>
              <a:rPr lang="en-US" altLang="ko-KR" sz="1600" dirty="0"/>
              <a:t>,</a:t>
            </a:r>
          </a:p>
          <a:p>
            <a:r>
              <a:rPr lang="en-US" altLang="ko-KR" sz="1600" dirty="0"/>
              <a:t>01_Fullbody_Dataset.py</a:t>
            </a:r>
            <a:r>
              <a:rPr lang="ko-KR" altLang="en-US" sz="1600" dirty="0"/>
              <a:t>를 실행시킨다</a:t>
            </a:r>
            <a:r>
              <a:rPr lang="en-US" altLang="ko-KR" sz="1600" dirty="0"/>
              <a:t>.</a:t>
            </a:r>
          </a:p>
          <a:p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E1C2B4-CF81-443A-B312-D40D5E4EA7CE}"/>
              </a:ext>
            </a:extLst>
          </p:cNvPr>
          <p:cNvSpPr txBox="1"/>
          <p:nvPr/>
        </p:nvSpPr>
        <p:spPr>
          <a:xfrm>
            <a:off x="4253087" y="5391793"/>
            <a:ext cx="4101046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(Logging</a:t>
            </a:r>
            <a:r>
              <a:rPr lang="ko-KR" altLang="en-US" sz="1700" dirty="0"/>
              <a:t>화면 삭제</a:t>
            </a:r>
            <a:r>
              <a:rPr lang="en-US" altLang="ko-KR" sz="1700" dirty="0"/>
              <a:t>)</a:t>
            </a:r>
          </a:p>
          <a:p>
            <a:r>
              <a:rPr lang="en-US" altLang="ko-KR" sz="1700" dirty="0"/>
              <a:t>Training</a:t>
            </a:r>
            <a:r>
              <a:rPr lang="ko-KR" altLang="en-US" sz="1700" dirty="0"/>
              <a:t>버튼과 </a:t>
            </a:r>
            <a:r>
              <a:rPr lang="en-US" altLang="ko-KR" sz="1700" dirty="0"/>
              <a:t>Final</a:t>
            </a:r>
            <a:r>
              <a:rPr lang="ko-KR" altLang="en-US" sz="1700" dirty="0"/>
              <a:t>버튼을 사용하여</a:t>
            </a:r>
            <a:endParaRPr lang="en-US" altLang="ko-KR" sz="1700" dirty="0"/>
          </a:p>
          <a:p>
            <a:r>
              <a:rPr lang="en-US" altLang="ko-KR" sz="1700" dirty="0"/>
              <a:t>02_Fullbody_Training.py</a:t>
            </a:r>
            <a:r>
              <a:rPr lang="ko-KR" altLang="en-US" sz="1700" dirty="0"/>
              <a:t>과 </a:t>
            </a:r>
            <a:endParaRPr lang="en-US" altLang="ko-KR" sz="1700" dirty="0"/>
          </a:p>
          <a:p>
            <a:r>
              <a:rPr lang="en-US" altLang="ko-KR" sz="1700" dirty="0"/>
              <a:t>03_fullbody_recognition.py</a:t>
            </a:r>
            <a:r>
              <a:rPr lang="ko-KR" altLang="en-US" sz="1700" dirty="0"/>
              <a:t>를 실행시킨다</a:t>
            </a:r>
            <a:r>
              <a:rPr lang="en-US" altLang="ko-KR" sz="1700" dirty="0"/>
              <a:t>.</a:t>
            </a:r>
            <a:endParaRPr lang="ko-KR" altLang="en-US" sz="1700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42C1F9-3309-4EAE-B747-D9D6343D3FBC}"/>
              </a:ext>
            </a:extLst>
          </p:cNvPr>
          <p:cNvSpPr txBox="1"/>
          <p:nvPr/>
        </p:nvSpPr>
        <p:spPr>
          <a:xfrm>
            <a:off x="8429028" y="5679417"/>
            <a:ext cx="3777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기존의 </a:t>
            </a:r>
            <a:r>
              <a:rPr lang="en-US" altLang="ko-KR" dirty="0"/>
              <a:t>CCTV</a:t>
            </a:r>
            <a:r>
              <a:rPr lang="ko-KR" altLang="en-US" dirty="0"/>
              <a:t>영상을 영상처리 하여</a:t>
            </a:r>
            <a:endParaRPr lang="en-US" altLang="ko-KR" dirty="0"/>
          </a:p>
          <a:p>
            <a:r>
              <a:rPr lang="en-US" altLang="ko-KR" dirty="0"/>
              <a:t>AVI</a:t>
            </a:r>
            <a:r>
              <a:rPr lang="ko-KR" altLang="en-US" dirty="0"/>
              <a:t>영상으로 변환 및 저장된 영상을</a:t>
            </a:r>
            <a:endParaRPr lang="en-US" altLang="ko-KR" dirty="0"/>
          </a:p>
          <a:p>
            <a:r>
              <a:rPr lang="ko-KR" altLang="en-US" dirty="0"/>
              <a:t>추가</a:t>
            </a:r>
            <a:r>
              <a:rPr lang="en-US" altLang="ko-KR" dirty="0"/>
              <a:t>, </a:t>
            </a:r>
            <a:r>
              <a:rPr lang="ko-KR" altLang="en-US" dirty="0"/>
              <a:t>제거</a:t>
            </a:r>
            <a:r>
              <a:rPr lang="en-US" altLang="ko-KR" dirty="0"/>
              <a:t>, </a:t>
            </a:r>
            <a:r>
              <a:rPr lang="ko-KR" altLang="en-US" dirty="0"/>
              <a:t>시청이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AA6381A-BE69-4867-B8BD-BB97D2FC658B}"/>
              </a:ext>
            </a:extLst>
          </p:cNvPr>
          <p:cNvSpPr/>
          <p:nvPr/>
        </p:nvSpPr>
        <p:spPr>
          <a:xfrm>
            <a:off x="4620930" y="651154"/>
            <a:ext cx="2834640" cy="928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CameraCapture.py</a:t>
            </a:r>
            <a:endParaRPr lang="ko-KR" altLang="en-US" dirty="0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2AA79B26-4B99-4E66-8D51-220DE48EF7F8}"/>
              </a:ext>
            </a:extLst>
          </p:cNvPr>
          <p:cNvSpPr/>
          <p:nvPr/>
        </p:nvSpPr>
        <p:spPr>
          <a:xfrm>
            <a:off x="7697182" y="913048"/>
            <a:ext cx="490888" cy="4042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866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25C7A3-4C80-4F04-8924-DD563BF49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latin typeface="Agency FB" panose="020B0503020202020204" pitchFamily="34" charset="0"/>
              </a:rPr>
              <a:t>Inha_Security</a:t>
            </a:r>
            <a:br>
              <a:rPr lang="en-US" altLang="ko-KR" dirty="0"/>
            </a:br>
            <a:r>
              <a:rPr lang="en-US" altLang="ko-KR" dirty="0"/>
              <a:t>: </a:t>
            </a:r>
            <a:r>
              <a:rPr lang="ko-KR" altLang="en-US" dirty="0"/>
              <a:t>기능설명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EBB3B7-47C1-443F-80A8-CCE41314D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108350" cy="3880773"/>
          </a:xfrm>
        </p:spPr>
        <p:txBody>
          <a:bodyPr/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CameraCapture.py</a:t>
            </a:r>
          </a:p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CCTV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 영상본을 확보하는 기능구현</a:t>
            </a:r>
            <a:b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지정된 경로로 날짜와 시간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영상의 확장자를 지정하여 영상을 촬영 및 저장한다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.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5589E2-5472-4C48-AF0D-2A98145FA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998" y="3600198"/>
            <a:ext cx="538162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219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25C7A3-4C80-4F04-8924-DD563BF49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latin typeface="Agency FB" panose="020B0503020202020204" pitchFamily="34" charset="0"/>
              </a:rPr>
              <a:t>Inha_Security</a:t>
            </a:r>
            <a:br>
              <a:rPr lang="en-US" altLang="ko-KR" dirty="0"/>
            </a:br>
            <a:r>
              <a:rPr lang="en-US" altLang="ko-KR" dirty="0"/>
              <a:t>: </a:t>
            </a:r>
            <a:r>
              <a:rPr lang="ko-KR" altLang="en-US" dirty="0"/>
              <a:t>기능설명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EBB3B7-47C1-443F-80A8-CCE41314D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01_Fullbody_Dataset.py</a:t>
            </a:r>
          </a:p>
          <a:p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찾고자 하는 대상의 이름을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txt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파일로부터 넘겨받고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사람의 얼굴을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Dataset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처리 하기 위하여 카메라를 실행시킨다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.(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</a:rPr>
              <a:t>cam.VideoCapture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(0))</a:t>
            </a:r>
            <a:b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</a:br>
            <a:b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실행시킨 카메라로부터 이미지 프레임을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read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하고 각각의 프레임마다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haarcascade_frontalface_default.xml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를 이용하여 사람의 얼굴을 찾고 사람의 얼굴을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Capture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한다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b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</a:br>
            <a:b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Capture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된 얼굴은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Count += 1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하여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Count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가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20,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즉 사진을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20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장 찍을 때 까지</a:t>
            </a:r>
            <a:b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반복한다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D2B74A-E33A-41B3-8767-699EB0A8A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629" y="1074739"/>
            <a:ext cx="888682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45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25C7A3-4C80-4F04-8924-DD563BF49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latin typeface="Agency FB" panose="020B0503020202020204" pitchFamily="34" charset="0"/>
              </a:rPr>
              <a:t>Inha_Security</a:t>
            </a:r>
            <a:br>
              <a:rPr lang="en-US" altLang="ko-KR" dirty="0"/>
            </a:br>
            <a:r>
              <a:rPr lang="en-US" altLang="ko-KR" dirty="0"/>
              <a:t>: </a:t>
            </a:r>
            <a:r>
              <a:rPr lang="ko-KR" altLang="en-US" dirty="0"/>
              <a:t>기능설명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EBB3B7-47C1-443F-80A8-CCE41314D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02_Fullbody_Training.py</a:t>
            </a:r>
          </a:p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01_Fullbody_Dataset.py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에서 마련한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Dataset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으로부터 사진을 받아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</a:rPr>
              <a:t>LBPHFaceRecognizer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알고리즘을 이용해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Face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를 학습한다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b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b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Local Binary Pattern Histogram (LBPH)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알고리즘은 얼굴 인식 문제에 대한 간단한 해결책으로 앞면과 옆면을 모두 인식 할 수 있다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. </a:t>
            </a:r>
            <a:r>
              <a:rPr lang="en-US" altLang="ko-KR" sz="800" dirty="0">
                <a:solidFill>
                  <a:schemeClr val="accent2">
                    <a:lumMod val="75000"/>
                  </a:schemeClr>
                </a:solidFill>
                <a:hlinkClick r:id="rId2"/>
              </a:rPr>
              <a:t>https://ieeexplore.ieee.org/document/8124508</a:t>
            </a:r>
            <a:br>
              <a:rPr lang="en-US" altLang="ko-KR" sz="800" dirty="0">
                <a:solidFill>
                  <a:schemeClr val="accent2">
                    <a:lumMod val="75000"/>
                  </a:schemeClr>
                </a:solidFill>
              </a:rPr>
            </a:br>
            <a:br>
              <a:rPr lang="en-US" altLang="ko-KR" sz="800" dirty="0">
                <a:solidFill>
                  <a:schemeClr val="accent2">
                    <a:lumMod val="75000"/>
                  </a:schemeClr>
                </a:solidFill>
              </a:rPr>
            </a:br>
            <a:br>
              <a:rPr lang="en-US" altLang="ko-KR" sz="8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Dataset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에 대한 인식을 끝낸 후 결과물로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</a:rPr>
              <a:t>Train.yml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과 같이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</a:rPr>
              <a:t>yml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형식의 파일을</a:t>
            </a:r>
            <a:b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생성하는데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</a:rPr>
              <a:t>yml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파일은 최근 스프링이나 </a:t>
            </a:r>
            <a:r>
              <a:rPr lang="ko-KR" altLang="en-US" dirty="0" err="1">
                <a:solidFill>
                  <a:schemeClr val="accent2">
                    <a:lumMod val="75000"/>
                  </a:schemeClr>
                </a:solidFill>
              </a:rPr>
              <a:t>쿠버네티스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 같은 프로그램의 </a:t>
            </a:r>
            <a:b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'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설정 파일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'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저장 양식으로 많이 쓰이고 있다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en-US" altLang="ko-KR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2F65B0-1DB2-4E5D-ABE0-7F1689697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319" y="816638"/>
            <a:ext cx="8648700" cy="1333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3CB30C8-9990-4EFF-B3CD-476CDF688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3288" y="2102207"/>
            <a:ext cx="6096000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43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25C7A3-4C80-4F04-8924-DD563BF49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latin typeface="Agency FB" panose="020B0503020202020204" pitchFamily="34" charset="0"/>
              </a:rPr>
              <a:t>Inha_Security</a:t>
            </a:r>
            <a:br>
              <a:rPr lang="en-US" altLang="ko-KR" dirty="0"/>
            </a:br>
            <a:r>
              <a:rPr lang="en-US" altLang="ko-KR" dirty="0"/>
              <a:t>: </a:t>
            </a:r>
            <a:r>
              <a:rPr lang="ko-KR" altLang="en-US" dirty="0"/>
              <a:t>기능설명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EBB3B7-47C1-443F-80A8-CCE41314D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445234" cy="388077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03_fullbody_recognition.py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처리하고자 하는 영상의 경로를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txt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파일로부터 넘겨받고 이를 영상 처리하여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</a:rPr>
              <a:t>avi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형식의 영상으로 전환한다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b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</a:br>
            <a:b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카메라 객체를 생성하여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(cam =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</a:rPr>
              <a:t>VideoCapture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(filename)) filename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의 지정된 경로의 영상에 대한 객체가 정상적으로 열렸다면 이미지 프레임을 불러오고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각각의 이미지 프레임에서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Training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한 대상의 얼굴을 찾아 대상의 얼굴과 일치하다면 입력한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Name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과 정확도를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%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로 변환하여 화면상에 출력해준다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b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</a:br>
            <a:b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정확도를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10%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을 기준으로 이상이면 찾고자 하는 대상으로 인지하는 반면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10%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이하가 된다면 찾고자 하는 대상이 아닌 제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자로 인지한다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b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이후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haarcascade_fullbody.xml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을 이용해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body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를 감지하고 감지한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body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에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Mozaic.png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를</a:t>
            </a:r>
            <a:b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resize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하게 된다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B5BC85-2BB9-4B7D-A7C2-9F6499A33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360362"/>
            <a:ext cx="9258300" cy="18192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DAE996E-A008-4613-A803-5A125CB3F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638" y="796925"/>
            <a:ext cx="4810125" cy="11334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7A4F6B8-4065-43C4-B74D-C6DB06B00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6143" y="1930400"/>
            <a:ext cx="2133600" cy="1485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99B75A3-120D-40B5-868C-F45758796E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9743" y="4405432"/>
            <a:ext cx="4731980" cy="235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1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25C7A3-4C80-4F04-8924-DD563BF49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latin typeface="Agency FB" panose="020B0503020202020204" pitchFamily="34" charset="0"/>
              </a:rPr>
              <a:t>Inha_Security</a:t>
            </a:r>
            <a:br>
              <a:rPr lang="en-US" altLang="ko-KR" dirty="0"/>
            </a:br>
            <a:r>
              <a:rPr lang="en-US" altLang="ko-KR" dirty="0"/>
              <a:t>: </a:t>
            </a:r>
            <a:r>
              <a:rPr lang="ko-KR" altLang="en-US" dirty="0"/>
              <a:t>실행영상</a:t>
            </a:r>
          </a:p>
        </p:txBody>
      </p:sp>
      <p:pic>
        <p:nvPicPr>
          <p:cNvPr id="4" name="bandicam 2021-06-17 14-11-56-281">
            <a:hlinkClick r:id="" action="ppaction://media"/>
            <a:extLst>
              <a:ext uri="{FF2B5EF4-FFF2-40B4-BE49-F238E27FC236}">
                <a16:creationId xmlns:a16="http://schemas.microsoft.com/office/drawing/2014/main" id="{B85F998B-142B-4C89-8B8F-27C4C3449C8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2556" y="388327"/>
            <a:ext cx="10812110" cy="6081345"/>
          </a:xfrm>
        </p:spPr>
      </p:pic>
    </p:spTree>
    <p:extLst>
      <p:ext uri="{BB962C8B-B14F-4D97-AF65-F5344CB8AC3E}">
        <p14:creationId xmlns:p14="http://schemas.microsoft.com/office/powerpoint/2010/main" val="11040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7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1068</TotalTime>
  <Words>932</Words>
  <Application>Microsoft Office PowerPoint</Application>
  <PresentationFormat>와이드스크린</PresentationFormat>
  <Paragraphs>47</Paragraphs>
  <Slides>11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Nanum Gothic</vt:lpstr>
      <vt:lpstr>Agency FB</vt:lpstr>
      <vt:lpstr>Arial</vt:lpstr>
      <vt:lpstr>Trebuchet MS</vt:lpstr>
      <vt:lpstr>Wingdings 3</vt:lpstr>
      <vt:lpstr>패싯</vt:lpstr>
      <vt:lpstr>인하방범대</vt:lpstr>
      <vt:lpstr>Inha_Security :Source</vt:lpstr>
      <vt:lpstr>Inha_Security : StoryTelling</vt:lpstr>
      <vt:lpstr>Inha_Security : 기능설명</vt:lpstr>
      <vt:lpstr>Inha_Security : 기능설명</vt:lpstr>
      <vt:lpstr>Inha_Security : 기능설명</vt:lpstr>
      <vt:lpstr>Inha_Security : 기능설명</vt:lpstr>
      <vt:lpstr>Inha_Security : 기능설명</vt:lpstr>
      <vt:lpstr>Inha_Security : 실행영상</vt:lpstr>
      <vt:lpstr>Inha_Security : 미해결 사항</vt:lpstr>
      <vt:lpstr>Inha_Security : 미해결 사항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인하방범대</dc:title>
  <dc:creator>김 민정</dc:creator>
  <cp:lastModifiedBy>김 민정</cp:lastModifiedBy>
  <cp:revision>32</cp:revision>
  <dcterms:created xsi:type="dcterms:W3CDTF">2021-06-16T17:13:48Z</dcterms:created>
  <dcterms:modified xsi:type="dcterms:W3CDTF">2021-06-17T11:03:22Z</dcterms:modified>
</cp:coreProperties>
</file>